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1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94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7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40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36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2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28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8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8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9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9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5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4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E448DB1-4196-18A6-15DA-C72635C1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Imagen 4" descr="Un castillo en la cima de una montaña con vista al agua">
            <a:extLst>
              <a:ext uri="{FF2B5EF4-FFF2-40B4-BE49-F238E27FC236}">
                <a16:creationId xmlns:a16="http://schemas.microsoft.com/office/drawing/2014/main" id="{6B4CCD42-286A-0787-A407-37917747F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20" b="9092"/>
          <a:stretch/>
        </p:blipFill>
        <p:spPr>
          <a:xfrm>
            <a:off x="-2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6A10D8F-D463-70E5-239B-17AD65EF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73183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1D0DBC-3D06-F5A2-4425-28A895C73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1639" y="502832"/>
            <a:ext cx="5365514" cy="2672448"/>
          </a:xfrm>
        </p:spPr>
        <p:txBody>
          <a:bodyPr anchor="t">
            <a:normAutofit/>
          </a:bodyPr>
          <a:lstStyle/>
          <a:p>
            <a:r>
              <a:rPr lang="es-ES" sz="2600" b="1" dirty="0">
                <a:highlight>
                  <a:srgbClr val="0000FF"/>
                </a:highlight>
              </a:rPr>
              <a:t>LAS AGUAS Y LA RED HIDROGRÁFICA (GEOG 2.B.4). </a:t>
            </a:r>
            <a:br>
              <a:rPr lang="es-ES" sz="2600" b="1" dirty="0">
                <a:highlight>
                  <a:srgbClr val="0000FF"/>
                </a:highlight>
              </a:rPr>
            </a:br>
            <a:r>
              <a:rPr lang="es-ES" sz="2600" b="1" dirty="0">
                <a:highlight>
                  <a:srgbClr val="0000FF"/>
                </a:highlight>
              </a:rPr>
              <a:t>Las vertientes hidrográficas españolas. Los ríos y las cuencas hidrográficas. Los regímenes fluviales. Uso y aprovechamiento de las aguas</a:t>
            </a:r>
          </a:p>
        </p:txBody>
      </p:sp>
    </p:spTree>
    <p:extLst>
      <p:ext uri="{BB962C8B-B14F-4D97-AF65-F5344CB8AC3E}">
        <p14:creationId xmlns:p14="http://schemas.microsoft.com/office/powerpoint/2010/main" val="1535260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Escala de tiempo">
            <a:extLst>
              <a:ext uri="{FF2B5EF4-FFF2-40B4-BE49-F238E27FC236}">
                <a16:creationId xmlns:a16="http://schemas.microsoft.com/office/drawing/2014/main" id="{A34F9F43-BF06-6048-B439-E3AA35265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4" b="1023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74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63EF97D-4911-4578-A9C8-355DF1663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33337"/>
            <a:ext cx="965835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3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Diagrama&#10;&#10;Descripción generada automáticamente con confianza baja">
            <a:extLst>
              <a:ext uri="{FF2B5EF4-FFF2-40B4-BE49-F238E27FC236}">
                <a16:creationId xmlns:a16="http://schemas.microsoft.com/office/drawing/2014/main" id="{352248E9-63A1-BD54-5FB4-29BADA189A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39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C5FF5BA-0F2C-24AF-94F8-DBA13727F6BD}"/>
              </a:ext>
            </a:extLst>
          </p:cNvPr>
          <p:cNvSpPr txBox="1"/>
          <p:nvPr/>
        </p:nvSpPr>
        <p:spPr>
          <a:xfrm>
            <a:off x="314633" y="268124"/>
            <a:ext cx="11611896" cy="22467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Introducción</a:t>
            </a:r>
          </a:p>
          <a:p>
            <a:pPr algn="just"/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hidrografía</a:t>
            </a: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 la </a:t>
            </a:r>
            <a:r>
              <a:rPr lang="es-E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rama de la geografía dedicada al estudio de las aguas</a:t>
            </a: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El agua es un </a:t>
            </a:r>
            <a:r>
              <a:rPr lang="es-E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recurso natural imprescindible para la vida. La mayor parte del agua existente en la Tierra está en los océanos y mares (97%) y solo una pequeña parte es agua dulce (3%). En España, el agua dulce procede de las precipitaciones lo que explica su variabilidad y su reparto desigual a lo largo del territorio</a:t>
            </a: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Por ello, al igual que sucede con la climatología, </a:t>
            </a:r>
            <a:r>
              <a:rPr lang="es-E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hay grandes contrastes en la distribución del agua de acuerdo con las variedades climáticas existentes en cada zona.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4D33AE9-C976-FB4B-675A-53E269CC05B0}"/>
              </a:ext>
            </a:extLst>
          </p:cNvPr>
          <p:cNvSpPr txBox="1"/>
          <p:nvPr/>
        </p:nvSpPr>
        <p:spPr>
          <a:xfrm>
            <a:off x="265471" y="2994203"/>
            <a:ext cx="6833419" cy="286232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Aspectos generales</a:t>
            </a:r>
          </a:p>
          <a:p>
            <a:pPr algn="just"/>
            <a:r>
              <a:rPr lang="es-ES" sz="2000" dirty="0"/>
              <a:t>La red hidrográfica española presenta una serie de características:</a:t>
            </a:r>
          </a:p>
          <a:p>
            <a:pPr algn="just"/>
            <a:r>
              <a:rPr lang="es-ES" sz="2000" dirty="0"/>
              <a:t>1. La </a:t>
            </a:r>
            <a:r>
              <a:rPr lang="es-ES" sz="2000" b="1" dirty="0"/>
              <a:t>disimetría de la red fluvial</a:t>
            </a:r>
            <a:r>
              <a:rPr lang="es-ES" sz="2000" dirty="0"/>
              <a:t>, es decir, la </a:t>
            </a:r>
            <a:r>
              <a:rPr lang="es-ES" sz="2000" b="1" dirty="0"/>
              <a:t>falta de simetría que presenta con relación al soporte geográfico.</a:t>
            </a:r>
            <a:r>
              <a:rPr lang="es-ES" sz="2000" dirty="0"/>
              <a:t> </a:t>
            </a:r>
            <a:r>
              <a:rPr lang="es-ES" sz="2000" b="1" dirty="0"/>
              <a:t>La hay entre </a:t>
            </a:r>
            <a:r>
              <a:rPr lang="es-ES" sz="2000" dirty="0"/>
              <a:t>la superficie peninsular que vierte </a:t>
            </a:r>
            <a:r>
              <a:rPr lang="es-ES" sz="2000" b="1" dirty="0"/>
              <a:t>sus aguas hacia el Océano y la que las que vierte hacia el Mediterráneo, </a:t>
            </a:r>
            <a:r>
              <a:rPr lang="es-ES" sz="2000" dirty="0"/>
              <a:t>que son del 69 y del 31%, respectivamente.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5939BA0-1857-3E6C-C477-8E45A638D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696" y="2568104"/>
            <a:ext cx="4678833" cy="4218039"/>
          </a:xfrm>
          <a:prstGeom prst="rect">
            <a:avLst/>
          </a:prstGeo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val="2825987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28BC73E-DA85-E89A-77E8-E1C1D82DCA25}"/>
              </a:ext>
            </a:extLst>
          </p:cNvPr>
          <p:cNvSpPr txBox="1"/>
          <p:nvPr/>
        </p:nvSpPr>
        <p:spPr>
          <a:xfrm>
            <a:off x="314631" y="111656"/>
            <a:ext cx="3323303" cy="61863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Adecuación al relieve. </a:t>
            </a:r>
            <a:r>
              <a:rPr lang="es-ES" dirty="0"/>
              <a:t>Es </a:t>
            </a:r>
            <a:r>
              <a:rPr lang="es-ES" b="1" dirty="0"/>
              <a:t>por causa de la gran longitud de sus ríos que discurren por las llanuras y depresiones, que oscilan en torno a los 1000 Km, y el corto recorrido de los ríos de montaña, que no suelen sobrepasar el centenar. Los ríos de la Meseta destacan por su escasa pendiente y lentitud </a:t>
            </a:r>
            <a:r>
              <a:rPr lang="es-ES" dirty="0"/>
              <a:t>de aguas</a:t>
            </a:r>
            <a:r>
              <a:rPr lang="es-ES" b="1" dirty="0"/>
              <a:t>, mientras que los que drenan los rebordes montañosos o los sistemas exteriores unen a su escasa longitud la altura de cumbres en su nacimiento,</a:t>
            </a:r>
            <a:r>
              <a:rPr lang="es-ES" dirty="0"/>
              <a:t> </a:t>
            </a:r>
            <a:r>
              <a:rPr lang="es-ES" b="1" dirty="0"/>
              <a:t>resultando un desnivel y una pendiente que confieren a sus aguas tanta velocidad como fuerza erosiva. </a:t>
            </a:r>
          </a:p>
        </p:txBody>
      </p:sp>
      <p:pic>
        <p:nvPicPr>
          <p:cNvPr id="7" name="Imagen 6" descr="Mapa">
            <a:extLst>
              <a:ext uri="{FF2B5EF4-FFF2-40B4-BE49-F238E27FC236}">
                <a16:creationId xmlns:a16="http://schemas.microsoft.com/office/drawing/2014/main" id="{B75F7D5B-646C-CBE4-14AB-9776AE971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244" y="111656"/>
            <a:ext cx="8438125" cy="618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18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4E9F8CD-18FE-8458-8F3E-05CFB14AED94}"/>
              </a:ext>
            </a:extLst>
          </p:cNvPr>
          <p:cNvSpPr txBox="1"/>
          <p:nvPr/>
        </p:nvSpPr>
        <p:spPr>
          <a:xfrm>
            <a:off x="206476" y="151179"/>
            <a:ext cx="5191433" cy="65556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3. Paralelismo. La red hidrográfica peninsular es reconocible a simple vista por el paralelismo</a:t>
            </a:r>
            <a:r>
              <a:rPr lang="es-ES" sz="2000" dirty="0"/>
              <a:t> que, excepción del Ebro, </a:t>
            </a:r>
            <a:r>
              <a:rPr lang="es-ES" sz="2000" b="1" dirty="0"/>
              <a:t>presentan los grandes ríos entre sí, cuyos cauces están relativamente equidistantes y regularmente distribuidos sobre el espacio. </a:t>
            </a:r>
          </a:p>
          <a:p>
            <a:pPr algn="just"/>
            <a:r>
              <a:rPr lang="es-ES" sz="2000" b="1" dirty="0"/>
              <a:t>4. Alternancia entre cursos de agua y sistemas montañosos.</a:t>
            </a:r>
            <a:r>
              <a:rPr lang="es-ES" sz="2000" dirty="0"/>
              <a:t> Está </a:t>
            </a:r>
            <a:r>
              <a:rPr lang="es-ES" sz="2000" b="1" dirty="0"/>
              <a:t>favorecido por la disposición paralela del relieve</a:t>
            </a:r>
            <a:r>
              <a:rPr lang="es-ES" sz="2000" dirty="0"/>
              <a:t>. De hecho, </a:t>
            </a:r>
            <a:r>
              <a:rPr lang="es-ES" sz="2000" b="1" dirty="0"/>
              <a:t>nuestros grandes ríos se sitúan entre dos sistemas montañosos y el curso fluvial es más o menos paralelo a los ejes de las cordilleras,</a:t>
            </a:r>
            <a:r>
              <a:rPr lang="es-ES" sz="2000" dirty="0"/>
              <a:t> </a:t>
            </a:r>
            <a:r>
              <a:rPr lang="es-ES" sz="2000" b="1" dirty="0"/>
              <a:t>desde los cuales descienden los afluentes </a:t>
            </a:r>
            <a:r>
              <a:rPr lang="es-ES" sz="2000" dirty="0"/>
              <a:t>transversalmente hacia el cauce principal. </a:t>
            </a:r>
            <a:r>
              <a:rPr lang="es-ES" sz="2000" b="1" dirty="0"/>
              <a:t>Así se explica que los ríos que discurren por zonas de pocas precipitaciones puedan tener un caudal considerable gracias al agua procedente de las montañas.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48725C5-F582-10BE-3718-7677B9A07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116" y="1466342"/>
            <a:ext cx="6614884" cy="392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85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D579690-40BD-5C63-C209-2CB8EF0ECAFA}"/>
              </a:ext>
            </a:extLst>
          </p:cNvPr>
          <p:cNvSpPr txBox="1"/>
          <p:nvPr/>
        </p:nvSpPr>
        <p:spPr>
          <a:xfrm>
            <a:off x="344128" y="226141"/>
            <a:ext cx="3637935" cy="5940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5. Intensa relación con la ocupación del territorio. </a:t>
            </a:r>
            <a:r>
              <a:rPr lang="es-ES" sz="2000" dirty="0"/>
              <a:t>Ocurre con el </a:t>
            </a:r>
            <a:r>
              <a:rPr lang="es-ES" sz="2000" b="1" dirty="0"/>
              <a:t>emplazamiento de las ciudades antiguas junto a importantes cursos de agua </a:t>
            </a:r>
            <a:r>
              <a:rPr lang="es-ES" sz="2000" dirty="0"/>
              <a:t>(Córdoba, Mérida, Zaragoza, Toledo…) </a:t>
            </a:r>
            <a:r>
              <a:rPr lang="es-ES" sz="2000" b="1" dirty="0"/>
              <a:t>o la utilización de los valles fluviales para el establecimiento de vías de comunicación, sin olvidar, la relación que pueda existir entre los ríos peninsulares y la Reconquista,</a:t>
            </a:r>
            <a:r>
              <a:rPr lang="es-ES" sz="2000" dirty="0"/>
              <a:t> cuyos grandes avances consistieron en la incorporación sucesiva de las cuencas hidrográficas a los reinos cristianos.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6638832-5957-8DC1-FCD5-2F28DC9B7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214" y="150889"/>
            <a:ext cx="8009967" cy="614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10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C448CE0-0122-2DC2-3092-1D43BC3C127D}"/>
              </a:ext>
            </a:extLst>
          </p:cNvPr>
          <p:cNvSpPr txBox="1"/>
          <p:nvPr/>
        </p:nvSpPr>
        <p:spPr>
          <a:xfrm>
            <a:off x="178676" y="142073"/>
            <a:ext cx="169216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" dirty="0"/>
              <a:t>LOS REGÍMENES FLUVIALES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3C480AF-BAE4-6B2C-5964-E1996AD8F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127" y="0"/>
            <a:ext cx="10077874" cy="67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63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429447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533</Words>
  <Application>Microsoft Office PowerPoint</Application>
  <PresentationFormat>Panorámica</PresentationFormat>
  <Paragraphs>11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Neue Haas Grotesk Text Pro</vt:lpstr>
      <vt:lpstr>VanillaVTI</vt:lpstr>
      <vt:lpstr>LAS AGUAS Y LA RED HIDROGRÁFICA (GEOG 2.B.4).  Las vertientes hidrográficas españolas. Los ríos y las cuencas hidrográficas. Los regímenes fluviales. Uso y aprovechamiento de las aguas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diego ramirez pizano</dc:creator>
  <cp:lastModifiedBy>diego ramirez pizano</cp:lastModifiedBy>
  <cp:revision>4</cp:revision>
  <dcterms:created xsi:type="dcterms:W3CDTF">2024-11-04T21:54:24Z</dcterms:created>
  <dcterms:modified xsi:type="dcterms:W3CDTF">2024-11-05T05:22:46Z</dcterms:modified>
</cp:coreProperties>
</file>